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60" r:id="rId4"/>
    <p:sldId id="258" r:id="rId5"/>
    <p:sldId id="261" r:id="rId6"/>
    <p:sldId id="257" r:id="rId7"/>
    <p:sldId id="259" r:id="rId8"/>
    <p:sldId id="283" r:id="rId9"/>
    <p:sldId id="284" r:id="rId10"/>
    <p:sldId id="265" r:id="rId11"/>
    <p:sldId id="263" r:id="rId12"/>
    <p:sldId id="282" r:id="rId13"/>
    <p:sldId id="266" r:id="rId14"/>
    <p:sldId id="267" r:id="rId15"/>
    <p:sldId id="268" r:id="rId16"/>
    <p:sldId id="269" r:id="rId17"/>
    <p:sldId id="270" r:id="rId18"/>
    <p:sldId id="271" r:id="rId19"/>
    <p:sldId id="262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/>
    <p:restoredTop sz="96296"/>
  </p:normalViewPr>
  <p:slideViewPr>
    <p:cSldViewPr snapToGrid="0" snapToObjects="1">
      <p:cViewPr>
        <p:scale>
          <a:sx n="120" d="100"/>
          <a:sy n="120" d="100"/>
        </p:scale>
        <p:origin x="-536" y="2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39548-62B2-194A-9705-85FCD88ED2C1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606C7-B57B-DB48-9ABF-3AEE94074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8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06C7-B57B-DB48-9ABF-3AEE940746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11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COVID-19 – patient B – D1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342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 – </a:t>
            </a:r>
            <a:r>
              <a:rPr lang="en-GB"/>
              <a:t>patient B – D1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492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COVID-19 – patient B – D7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586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621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390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483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766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COVID-19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778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03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06C7-B57B-DB48-9ABF-3AEE94074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4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06C7-B57B-DB48-9ABF-3AEE94074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1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06C7-B57B-DB48-9ABF-3AEE94074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83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06C7-B57B-DB48-9ABF-3AEE940746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6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06C7-B57B-DB48-9ABF-3AEE94074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3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71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 – patient A – D1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657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 – patient A – D4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8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COVID-19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F744E-7ED5-4C1C-ADD9-345EFBB86D3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88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2132-4FE0-5648-A604-BA223029D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5BF1A-C127-4542-960C-6C7A6A78F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68881-E8BA-3D4F-922C-D7CA6A96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2529C-1131-264E-A9AF-856707E0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C917B-A895-7D47-9698-6AA8E144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4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BABE-4D09-3142-86F7-F50EF192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F8B92-2A06-AB4E-A3AF-0F6F3482AB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5A388-0F7A-BA42-BF2A-9D25135B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F0880-626F-A448-8EB9-0E7B8E9E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07005-E39D-F644-A8A6-380C87B3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3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C5869E-3F8A-914C-B3F5-6A5E38A00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9BB69-7BCC-5847-B9AB-F2A37E43E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451B-0445-4A45-A444-92E0C255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92C39-FDE9-7342-8D0A-1DB78B65F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5D568-66EA-734A-BF49-2C1A602B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4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70428-6325-C541-9064-9FDCBBEC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53AD-B25D-0847-898A-0DFDFAC46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676E4-FC4F-A24B-9C2B-A184B3CB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C3B96-986E-8548-AC90-B49C531F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2DCF8-B66E-274D-B5DE-54E55057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2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DBF5-9E0A-D74F-8807-4347AF74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3C7C2-4926-9947-9364-A4AA1A789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B44F0-4E87-D546-ADC3-17817759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BBD7A-2BB1-0C4E-A70B-BC31092C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AF5FC-6790-7647-97A9-497CB5B5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0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31A6-4E4B-5847-AB34-881FB216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D40D-84BE-5341-9CB2-7CE76CAC2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4C2B5-FE98-A14D-B06F-3D0D00B15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4D0E9-ADB1-7349-8086-A5850AE1F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2CA34-BC20-AC4E-AB0C-CCD93F3F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CC3D3-0834-0D44-917D-9F001B6C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1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A7C1D-3D98-574E-B207-9C9C0AE4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748A-B2A4-A24E-9FA4-48C00CC2C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0C885-2864-8D43-9A68-23E9C07A2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E49A-D6CB-3F41-B7D5-581E3BC1DE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D620E-C902-3E46-B372-0698638528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461808-D1E8-374D-A4A8-AFB75F6A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9495BA-1DC7-1847-A86C-B1A27E77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03A1DC-0F15-9F48-B7D6-6CE99E97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46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371D-5E2B-CF4E-99E3-902005FF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B77CB-AF57-CB4C-87FC-F91B6896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F7972-C5A3-A14D-ADCD-8E8E7FF1B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7B5A-4D2E-024F-BDF2-4E4396D8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232313-C181-9A49-AD44-B3749A67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2CC09B-06CE-D740-B455-D8090C3A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1AC56-AB49-1940-9AC1-9192999F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7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3CBF-4965-3440-8A6A-4ECA6EFDA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9FD4-3E7E-274E-AA0F-F67433D78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5675F-BC3A-3040-987D-C9A14082F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E8987-146A-D443-BAFD-ACA331F9F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BB12C-E1D2-3045-9590-399185624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D0642-7A81-0F42-A19C-7B7738CC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82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D09B-A885-3446-B245-5C8B60509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6C642F-7872-E743-AEDF-17EAEA385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0EBFB-A536-F544-AABD-A8B38645C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350D0-589C-AC4A-B75A-951FBB80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C7C57-98B4-114A-85DF-C049E923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451E2-E6B4-5847-BD51-AC0714D6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7C2D2-EEC5-2940-ACD3-D5B4A744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588AA-17E8-EF4C-B9B5-3622197BD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F3DDE-FB64-0F4E-9061-2BC91E15A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B9161-9474-A846-A3BE-144015B4C21C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90BD-FF9A-4D47-9E92-16B7EC568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E370D-4451-3B46-8B80-BA9F40D93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39CEF-B5EF-A24F-B577-F8B60ABF2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6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jm.org/doi/10.1056/NEJMc200497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7d0650wjysrork4/ICU_one_pager_COVID_v2.5.pdf?dl=0" TargetMode="External"/><Relationship Id="rId2" Type="http://schemas.openxmlformats.org/officeDocument/2006/relationships/hyperlink" Target="https://video-intl.alicdn.com/Handbook%20of%20COVID-19%20Prevention%20and%20Treatment.pdf?spm=a3c0i.14138300.8102420620.download.5da1647fJhW7pL&amp;file=Handbook%20of%20COVID-19%20Prevention%20and%20Treatment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S0140-6736(20)30566-3" TargetMode="External"/><Relationship Id="rId4" Type="http://schemas.openxmlformats.org/officeDocument/2006/relationships/hyperlink" Target="https://freenet2.royalfree.nhs.uk/documents/preview/62512/COCID19-2019-nCoV-Operational-Policy-Hampstead-Si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900173-5C7E-3743-A2EE-CF6C3A974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notes for RFH medics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0064EB6-1DC2-8947-A78E-896D1D7CA1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23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6CAE-9390-F745-B201-2763EF49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Additional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B6C34-231E-FF49-BA38-7F6BE2753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17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7ECF-594C-1F4F-AC98-ECA09BF5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7FFED-7637-F14D-8D2E-1808A48D2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Serial imaging to assess progression (usually over 7-10 days)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7AE68-11CE-B34B-ACDA-8A5FEDB8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13" y="1464118"/>
            <a:ext cx="5689600" cy="42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5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56A7-10CA-9441-9C62-04947EFB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imaging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0973D-160C-B848-98EA-9880BC8A6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from PPT from Claire Mason</a:t>
            </a:r>
          </a:p>
        </p:txBody>
      </p:sp>
    </p:spTree>
    <p:extLst>
      <p:ext uri="{BB962C8B-B14F-4D97-AF65-F5344CB8AC3E}">
        <p14:creationId xmlns:p14="http://schemas.microsoft.com/office/powerpoint/2010/main" val="154626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:\GoogleChromeDownloads\download (5)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78239"/>
            <a:ext cx="8229600" cy="54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112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:\GoogleChromeDownloads\download (4)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78239"/>
            <a:ext cx="8229600" cy="54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35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:\GoogleChromeDownloads\download (7)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97" y="476251"/>
            <a:ext cx="7448606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4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:\GoogleChromeDownloads\download (3)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78239"/>
            <a:ext cx="8229600" cy="54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49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476672"/>
            <a:ext cx="7128792" cy="598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410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:\GoogleChromeDownloads\download (2)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00910"/>
            <a:ext cx="8229600" cy="578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48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616" y="332656"/>
            <a:ext cx="7128792" cy="598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998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3A33-5940-FD45-AFA2-C39D5FDA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About COVID19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F9718-3CA3-9E4E-86F7-1B4EC4614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5768647" cy="4393982"/>
          </a:xfrm>
        </p:spPr>
        <p:txBody>
          <a:bodyPr>
            <a:normAutofit/>
          </a:bodyPr>
          <a:lstStyle/>
          <a:p>
            <a:r>
              <a:rPr lang="en-US" sz="1900" dirty="0"/>
              <a:t>Caused by SARS-CoV-2, person to person spread:</a:t>
            </a:r>
          </a:p>
          <a:p>
            <a:pPr lvl="1"/>
            <a:r>
              <a:rPr lang="en-US" sz="1900" dirty="0"/>
              <a:t>Stable for </a:t>
            </a:r>
            <a:r>
              <a:rPr lang="en-US" sz="1900" dirty="0" err="1"/>
              <a:t>hrs</a:t>
            </a:r>
            <a:r>
              <a:rPr lang="en-US" sz="1900" dirty="0"/>
              <a:t>-days: plastic and steel (72hr) &gt; cardboard (24hr) &gt; copper (4hr)</a:t>
            </a:r>
          </a:p>
          <a:p>
            <a:pPr lvl="1"/>
            <a:r>
              <a:rPr lang="en-US" sz="1900" dirty="0"/>
              <a:t>Can be in aerosol for &gt;3hr </a:t>
            </a:r>
            <a:r>
              <a:rPr lang="en-US" sz="1100" dirty="0"/>
              <a:t>[</a:t>
            </a:r>
            <a:r>
              <a:rPr lang="en-GB" sz="1100" dirty="0">
                <a:hlinkClick r:id="rId3"/>
              </a:rPr>
              <a:t>https://www.nejm.org/doi/10.1056/NEJMc2004973</a:t>
            </a:r>
            <a:r>
              <a:rPr lang="en-US" sz="1100" dirty="0"/>
              <a:t>]</a:t>
            </a:r>
          </a:p>
          <a:p>
            <a:r>
              <a:rPr lang="en-US" sz="1900" dirty="0"/>
              <a:t>Incubation: up to </a:t>
            </a:r>
            <a:r>
              <a:rPr lang="en-US" sz="1900" b="1" dirty="0"/>
              <a:t>2 weeks</a:t>
            </a:r>
          </a:p>
          <a:p>
            <a:r>
              <a:rPr lang="en-US" sz="1900" dirty="0"/>
              <a:t>R</a:t>
            </a:r>
            <a:r>
              <a:rPr lang="en-US" sz="1900" baseline="-25000" dirty="0"/>
              <a:t>0</a:t>
            </a:r>
            <a:r>
              <a:rPr lang="en-US" sz="1900" dirty="0"/>
              <a:t>: 1.4-3.9 (new infections for each infection)</a:t>
            </a:r>
          </a:p>
          <a:p>
            <a:r>
              <a:rPr lang="en-US" sz="1900" b="1" dirty="0"/>
              <a:t>DIAGNOSIS</a:t>
            </a:r>
            <a:r>
              <a:rPr lang="en-US" sz="1900" dirty="0"/>
              <a:t>: Testing for nuclear acid (</a:t>
            </a:r>
            <a:r>
              <a:rPr lang="en-US" sz="1900" b="1" dirty="0"/>
              <a:t>RT-PCR/NGS</a:t>
            </a:r>
            <a:r>
              <a:rPr lang="en-US" sz="1900" dirty="0"/>
              <a:t>)</a:t>
            </a:r>
          </a:p>
          <a:p>
            <a:pPr lvl="1"/>
            <a:r>
              <a:rPr lang="en-US" sz="1900" dirty="0"/>
              <a:t>Viral shedding 3-5 days after symptoms -&gt; early false –</a:t>
            </a:r>
            <a:r>
              <a:rPr lang="en-US" sz="1900" dirty="0" err="1"/>
              <a:t>ve</a:t>
            </a:r>
            <a:r>
              <a:rPr lang="en-US" sz="1900" dirty="0"/>
              <a:t> test initially</a:t>
            </a:r>
          </a:p>
          <a:p>
            <a:pPr lvl="1"/>
            <a:r>
              <a:rPr lang="en-US" sz="1900" dirty="0"/>
              <a:t>Can test specific IgM/G (↑ 4x in recovery phase) in high suspicion –</a:t>
            </a:r>
            <a:r>
              <a:rPr lang="en-US" sz="1900" dirty="0" err="1"/>
              <a:t>ve</a:t>
            </a:r>
            <a:r>
              <a:rPr lang="en-US" sz="1900" dirty="0"/>
              <a:t> 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4BE44-B5FE-574E-A7B8-9062333FD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40" r="1" b="10007"/>
          <a:stretch/>
        </p:blipFill>
        <p:spPr>
          <a:xfrm>
            <a:off x="6412117" y="-2"/>
            <a:ext cx="577988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B0ED9-9870-874E-90DD-A28223C1D1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6" b="-2"/>
          <a:stretch/>
        </p:blipFill>
        <p:spPr>
          <a:xfrm>
            <a:off x="6412116" y="3429002"/>
            <a:ext cx="577988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25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:\GoogleChromeDownloads\download (8)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54" y="476251"/>
            <a:ext cx="7406692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98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:\GoogleChromeDownloads\download (9)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56" y="476251"/>
            <a:ext cx="6947289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8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:\GoogleChromeDownloads\download (10)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54" y="476251"/>
            <a:ext cx="7406692" cy="58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274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56" y="476251"/>
            <a:ext cx="6947289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94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56" y="476251"/>
            <a:ext cx="6947289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84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56" y="476251"/>
            <a:ext cx="6947289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6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56" y="476251"/>
            <a:ext cx="6947289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35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56" y="476251"/>
            <a:ext cx="6947289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64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14" y="476251"/>
            <a:ext cx="7352973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595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623" y="476251"/>
            <a:ext cx="738675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28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22B7-FD6A-1242-A907-031EC4BD6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sz="4800" dirty="0"/>
              <a:t>RFH protocol for ?COVID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A368-6523-0C41-A5DF-85041F106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PROTECT YOURSELF (Risk </a:t>
            </a:r>
            <a:r>
              <a:rPr lang="en-US" dirty="0" err="1"/>
              <a:t>assess+PPE+buddy</a:t>
            </a:r>
            <a:r>
              <a:rPr lang="en-US" dirty="0"/>
              <a:t>) + </a:t>
            </a:r>
          </a:p>
          <a:p>
            <a:r>
              <a:rPr lang="en-US" dirty="0"/>
              <a:t>IDENTIFY</a:t>
            </a:r>
          </a:p>
          <a:p>
            <a:pPr lvl="1"/>
            <a:r>
              <a:rPr lang="en-US" dirty="0"/>
              <a:t>NB </a:t>
            </a:r>
            <a:r>
              <a:rPr lang="en-US" b="1" dirty="0"/>
              <a:t>NO</a:t>
            </a:r>
            <a:r>
              <a:rPr lang="en-US" dirty="0"/>
              <a:t> stethoscopes</a:t>
            </a:r>
          </a:p>
          <a:p>
            <a:pPr lvl="1"/>
            <a:r>
              <a:rPr lang="en-US" dirty="0"/>
              <a:t>Airway procedures and manipulation ONLY with seniors present</a:t>
            </a:r>
          </a:p>
          <a:p>
            <a:r>
              <a:rPr lang="en-US" dirty="0"/>
              <a:t>ISOLATE</a:t>
            </a:r>
          </a:p>
          <a:p>
            <a:r>
              <a:rPr lang="en-US" dirty="0"/>
              <a:t>INFORM</a:t>
            </a:r>
          </a:p>
          <a:p>
            <a:pPr lvl="1"/>
            <a:r>
              <a:rPr lang="en-US" b="1" dirty="0"/>
              <a:t>ID </a:t>
            </a:r>
            <a:r>
              <a:rPr lang="en-US" b="1" dirty="0" err="1"/>
              <a:t>SpR</a:t>
            </a:r>
            <a:r>
              <a:rPr lang="en-US" b="1" dirty="0"/>
              <a:t> </a:t>
            </a:r>
            <a:r>
              <a:rPr lang="en-US" dirty="0"/>
              <a:t>#1437 or via switchboard:</a:t>
            </a:r>
          </a:p>
          <a:p>
            <a:pPr lvl="1"/>
            <a:r>
              <a:rPr lang="en-US" b="1" dirty="0"/>
              <a:t>Micro/</a:t>
            </a:r>
            <a:r>
              <a:rPr lang="en-US" b="1" dirty="0" err="1"/>
              <a:t>Virol</a:t>
            </a:r>
            <a:r>
              <a:rPr lang="en-US" b="1" dirty="0"/>
              <a:t> </a:t>
            </a:r>
            <a:r>
              <a:rPr lang="en-US" b="1" dirty="0" err="1"/>
              <a:t>SpR</a:t>
            </a:r>
            <a:r>
              <a:rPr lang="en-US" b="1" dirty="0"/>
              <a:t> </a:t>
            </a:r>
            <a:r>
              <a:rPr lang="en-US" dirty="0"/>
              <a:t>9pm-9am or </a:t>
            </a:r>
            <a:r>
              <a:rPr lang="en-US" b="1" dirty="0"/>
              <a:t>ID Cons </a:t>
            </a:r>
            <a:r>
              <a:rPr lang="en-US" dirty="0"/>
              <a:t>24/7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38F2C-4354-F34F-A621-E10E21148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119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F56D2D-C5C8-BB43-9D39-550F43149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52560"/>
              </p:ext>
            </p:extLst>
          </p:nvPr>
        </p:nvGraphicFramePr>
        <p:xfrm>
          <a:off x="938635" y="3595794"/>
          <a:ext cx="1061402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302">
                  <a:extLst>
                    <a:ext uri="{9D8B030D-6E8A-4147-A177-3AD203B41FA5}">
                      <a16:colId xmlns:a16="http://schemas.microsoft.com/office/drawing/2014/main" val="1863061675"/>
                    </a:ext>
                  </a:extLst>
                </a:gridCol>
                <a:gridCol w="1355408">
                  <a:extLst>
                    <a:ext uri="{9D8B030D-6E8A-4147-A177-3AD203B41FA5}">
                      <a16:colId xmlns:a16="http://schemas.microsoft.com/office/drawing/2014/main" val="3737089224"/>
                    </a:ext>
                  </a:extLst>
                </a:gridCol>
                <a:gridCol w="2837451">
                  <a:extLst>
                    <a:ext uri="{9D8B030D-6E8A-4147-A177-3AD203B41FA5}">
                      <a16:colId xmlns:a16="http://schemas.microsoft.com/office/drawing/2014/main" val="48502600"/>
                    </a:ext>
                  </a:extLst>
                </a:gridCol>
                <a:gridCol w="2609385">
                  <a:extLst>
                    <a:ext uri="{9D8B030D-6E8A-4147-A177-3AD203B41FA5}">
                      <a16:colId xmlns:a16="http://schemas.microsoft.com/office/drawing/2014/main" val="2985912858"/>
                    </a:ext>
                  </a:extLst>
                </a:gridCol>
                <a:gridCol w="1884482">
                  <a:extLst>
                    <a:ext uri="{9D8B030D-6E8A-4147-A177-3AD203B41FA5}">
                      <a16:colId xmlns:a16="http://schemas.microsoft.com/office/drawing/2014/main" val="1520785"/>
                    </a:ext>
                  </a:extLst>
                </a:gridCol>
              </a:tblGrid>
              <a:tr h="3331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 </a:t>
                      </a:r>
                      <a:r>
                        <a:rPr lang="en-US" b="0" dirty="0"/>
                        <a:t>(80% Mild-Mod)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 </a:t>
                      </a:r>
                      <a:r>
                        <a:rPr lang="en-US" b="0" dirty="0"/>
                        <a:t>(15%)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Critical </a:t>
                      </a:r>
                      <a:r>
                        <a:rPr lang="en-US" b="0" dirty="0"/>
                        <a:t>(5%)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915585"/>
                  </a:ext>
                </a:extLst>
              </a:tr>
              <a:tr h="1164121">
                <a:tc>
                  <a:txBody>
                    <a:bodyPr/>
                    <a:lstStyle/>
                    <a:p>
                      <a:r>
                        <a:rPr lang="en-US" dirty="0"/>
                        <a:t>Clinical: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Mild </a:t>
                      </a:r>
                      <a:r>
                        <a:rPr lang="en-US" dirty="0" err="1"/>
                        <a:t>Sx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Fever, respiratory symptoms (cough, SOB)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RR≥</a:t>
                      </a:r>
                      <a:r>
                        <a:rPr lang="en-US" b="1" u="sng" dirty="0"/>
                        <a:t>3</a:t>
                      </a:r>
                      <a:r>
                        <a:rPr lang="en-US" b="1" dirty="0"/>
                        <a:t>0</a:t>
                      </a:r>
                    </a:p>
                    <a:p>
                      <a:r>
                        <a:rPr lang="en-US" b="1" dirty="0"/>
                        <a:t>O2≤9</a:t>
                      </a:r>
                      <a:r>
                        <a:rPr lang="en-US" b="1" u="sng" dirty="0"/>
                        <a:t>3</a:t>
                      </a:r>
                      <a:r>
                        <a:rPr lang="en-US" b="1" dirty="0"/>
                        <a:t>%</a:t>
                      </a:r>
                    </a:p>
                    <a:p>
                      <a:r>
                        <a:rPr lang="en-US" b="0" dirty="0"/>
                        <a:t>(ARDS): </a:t>
                      </a:r>
                      <a:r>
                        <a:rPr lang="en-US" b="1" dirty="0"/>
                        <a:t>PaO2/FiO2 ratio&lt;</a:t>
                      </a:r>
                      <a:r>
                        <a:rPr lang="en-US" b="1" u="sng" dirty="0"/>
                        <a:t>3</a:t>
                      </a:r>
                      <a:r>
                        <a:rPr lang="en-US" b="1" dirty="0"/>
                        <a:t>00 mmHg (40 kPa)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Respiratory failure</a:t>
                      </a:r>
                    </a:p>
                    <a:p>
                      <a:r>
                        <a:rPr lang="en-US" dirty="0"/>
                        <a:t>Shock</a:t>
                      </a:r>
                    </a:p>
                    <a:p>
                      <a:r>
                        <a:rPr lang="en-US" dirty="0"/>
                        <a:t>ITU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734133"/>
                  </a:ext>
                </a:extLst>
              </a:tr>
              <a:tr h="872154">
                <a:tc>
                  <a:txBody>
                    <a:bodyPr/>
                    <a:lstStyle/>
                    <a:p>
                      <a:r>
                        <a:rPr lang="en-US" dirty="0"/>
                        <a:t>Imaging </a:t>
                      </a:r>
                    </a:p>
                    <a:p>
                      <a:r>
                        <a:rPr lang="en-US" dirty="0"/>
                        <a:t>(C</a:t>
                      </a:r>
                      <a:r>
                        <a:rPr lang="en-US" altLang="zh-CN" dirty="0"/>
                        <a:t>XR, CT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Imaging –</a:t>
                      </a:r>
                      <a:r>
                        <a:rPr lang="en-US" dirty="0" err="1"/>
                        <a:t>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Imaging +</a:t>
                      </a:r>
                      <a:r>
                        <a:rPr lang="en-US" dirty="0" err="1"/>
                        <a:t>ve</a:t>
                      </a:r>
                      <a:endParaRPr lang="en-US" dirty="0"/>
                    </a:p>
                    <a:p>
                      <a:r>
                        <a:rPr lang="en-US" dirty="0"/>
                        <a:t>(</a:t>
                      </a:r>
                      <a:r>
                        <a:rPr lang="en-US" b="1" dirty="0"/>
                        <a:t>pneumonia manifestations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dirty="0"/>
                        <a:t>(Bilateral/Ground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glass)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pulmonary </a:t>
                      </a:r>
                      <a:r>
                        <a:rPr lang="en-US" b="1" dirty="0" err="1"/>
                        <a:t>oedema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&gt;50% lesion progression within 24-48hr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0100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D09FC49-480F-C04F-8E89-471B1D74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30F7AC-1F91-6F46-B326-E3E2A7117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Respiratory symptoms/Fever + travel Hx + contact Hx</a:t>
            </a:r>
          </a:p>
          <a:p>
            <a:pPr lvl="1"/>
            <a:r>
              <a:rPr lang="en-US" dirty="0"/>
              <a:t>Include within last 2-3 weeks (incubation time)</a:t>
            </a:r>
          </a:p>
          <a:p>
            <a:pPr lvl="1"/>
            <a:r>
              <a:rPr lang="en-US" dirty="0"/>
              <a:t>Co-morbidities (worse/faster progression)</a:t>
            </a:r>
          </a:p>
          <a:p>
            <a:pPr lvl="2"/>
            <a:r>
              <a:rPr lang="en-US" dirty="0"/>
              <a:t>CHD, HTN, DM</a:t>
            </a:r>
          </a:p>
          <a:p>
            <a:pPr lvl="1"/>
            <a:r>
              <a:rPr lang="en-US" dirty="0"/>
              <a:t>Disease clustering (symptomatic cases at home, school, offices)</a:t>
            </a:r>
          </a:p>
          <a:p>
            <a:pPr lvl="1"/>
            <a:r>
              <a:rPr lang="en-US" sz="1600" dirty="0"/>
              <a:t>Dynamic change in global spread, travel Hx may be not as informative as before as many places now at risk.</a:t>
            </a:r>
          </a:p>
        </p:txBody>
      </p:sp>
    </p:spTree>
    <p:extLst>
      <p:ext uri="{BB962C8B-B14F-4D97-AF65-F5344CB8AC3E}">
        <p14:creationId xmlns:p14="http://schemas.microsoft.com/office/powerpoint/2010/main" val="267177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8EE7-1394-B942-B4AC-40DCA769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at RFH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4E205-71F8-584C-BF37-044665EE0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1825"/>
            <a:ext cx="5638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Discuss with ID</a:t>
            </a:r>
          </a:p>
          <a:p>
            <a:r>
              <a:rPr lang="en-US" dirty="0"/>
              <a:t>3 canisters (@ specimen reception)</a:t>
            </a:r>
          </a:p>
          <a:p>
            <a:pPr lvl="1"/>
            <a:r>
              <a:rPr lang="en-US" dirty="0"/>
              <a:t>Category A (</a:t>
            </a:r>
            <a:r>
              <a:rPr lang="en-US" b="1" dirty="0"/>
              <a:t>confirmed</a:t>
            </a:r>
            <a:r>
              <a:rPr lang="en-US" dirty="0"/>
              <a:t>), B  (</a:t>
            </a:r>
            <a:r>
              <a:rPr lang="en-US" b="1" dirty="0"/>
              <a:t>suspected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 &amp; 2 = send-away protocol</a:t>
            </a:r>
          </a:p>
          <a:p>
            <a:pPr lvl="1"/>
            <a:r>
              <a:rPr lang="en-GB" dirty="0"/>
              <a:t>Other samples: stool, urine, sputum should NOT be sent until exclusion</a:t>
            </a:r>
          </a:p>
          <a:p>
            <a:r>
              <a:rPr lang="en-GB" dirty="0"/>
              <a:t>Note about samples: </a:t>
            </a:r>
          </a:p>
          <a:p>
            <a:pPr lvl="1"/>
            <a:r>
              <a:rPr lang="en-GB" dirty="0"/>
              <a:t>DO NOT </a:t>
            </a:r>
            <a:r>
              <a:rPr lang="en-GB" dirty="0" err="1"/>
              <a:t>shute</a:t>
            </a:r>
            <a:endParaRPr lang="en-GB" dirty="0"/>
          </a:p>
          <a:p>
            <a:pPr lvl="1"/>
            <a:r>
              <a:rPr lang="en-GB" dirty="0"/>
              <a:t>Separately, double bagged COVID samples</a:t>
            </a:r>
          </a:p>
          <a:p>
            <a:pPr lvl="1"/>
            <a:r>
              <a:rPr lang="en-GB" dirty="0"/>
              <a:t>Only troponin can be added on to COVID test for ED or ITU patients. </a:t>
            </a:r>
          </a:p>
          <a:p>
            <a:pPr lvl="1"/>
            <a:r>
              <a:rPr lang="en-GB" dirty="0"/>
              <a:t>Hand deliver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697286-5C24-7A43-A52E-4CF17B88A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28" y="0"/>
            <a:ext cx="5841671" cy="3560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3A49B-7E2C-E44E-B77D-AB40B4952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328" y="3562698"/>
            <a:ext cx="5853193" cy="329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5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FDC6CD9-791D-6846-89B3-8A1DFF800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61642"/>
              </p:ext>
            </p:extLst>
          </p:nvPr>
        </p:nvGraphicFramePr>
        <p:xfrm>
          <a:off x="838200" y="1979942"/>
          <a:ext cx="1030293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776">
                  <a:extLst>
                    <a:ext uri="{9D8B030D-6E8A-4147-A177-3AD203B41FA5}">
                      <a16:colId xmlns:a16="http://schemas.microsoft.com/office/drawing/2014/main" val="1578636240"/>
                    </a:ext>
                  </a:extLst>
                </a:gridCol>
                <a:gridCol w="6384163">
                  <a:extLst>
                    <a:ext uri="{9D8B030D-6E8A-4147-A177-3AD203B41FA5}">
                      <a16:colId xmlns:a16="http://schemas.microsoft.com/office/drawing/2014/main" val="334577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Bloods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(inflammatory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response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picture)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77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FBCs (esp. </a:t>
                      </a:r>
                      <a:r>
                        <a:rPr lang="en-US" b="1" dirty="0"/>
                        <a:t>lymphopenia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↓ </a:t>
                      </a:r>
                      <a:r>
                        <a:rPr lang="en-US" dirty="0"/>
                        <a:t>WCC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especially:</a:t>
                      </a:r>
                      <a:endParaRPr lang="en-US" b="1" dirty="0"/>
                    </a:p>
                    <a:p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↓</a:t>
                      </a:r>
                      <a:r>
                        <a:rPr lang="zh-CN" altLang="en-US" dirty="0">
                          <a:solidFill>
                            <a:schemeClr val="accent5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lymphocytes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(downward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trend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-&gt;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severe)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prognostic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indicator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7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Rapid rise/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↑↑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-&gt; secondary infection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596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D-dimer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↑↑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severe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cases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45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</a:t>
                      </a:r>
                      <a:r>
                        <a:rPr lang="en-US" altLang="zh-CN" b="1" dirty="0"/>
                        <a:t>DH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5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Procalcitonin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N/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↓</a:t>
                      </a:r>
                      <a:r>
                        <a:rPr lang="zh-CN" altLang="en-US" dirty="0">
                          <a:solidFill>
                            <a:schemeClr val="accent5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56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Ferritin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130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Cytokines (</a:t>
                      </a:r>
                      <a:r>
                        <a:rPr lang="en-US" b="1" dirty="0"/>
                        <a:t>IL-6,</a:t>
                      </a:r>
                      <a:r>
                        <a:rPr lang="en-US" b="0" dirty="0"/>
                        <a:t> </a:t>
                      </a:r>
                      <a:r>
                        <a:rPr lang="en-US" altLang="zh-CN" sz="1400" b="0" dirty="0"/>
                        <a:t>IL</a:t>
                      </a:r>
                      <a:r>
                        <a:rPr lang="en-US" sz="1400" b="0" dirty="0"/>
                        <a:t>-10,</a:t>
                      </a:r>
                      <a:r>
                        <a:rPr lang="zh-CN" altLang="en-US" sz="1400" b="0" dirty="0"/>
                        <a:t> </a:t>
                      </a:r>
                      <a:r>
                        <a:rPr lang="en-US" altLang="zh-CN" sz="1400" b="0" dirty="0"/>
                        <a:t>IL-4</a:t>
                      </a:r>
                      <a:r>
                        <a:rPr lang="en-US" sz="1400" b="0" dirty="0"/>
                        <a:t> TNF-𝛼, IFN-𝛾</a:t>
                      </a:r>
                      <a:r>
                        <a:rPr lang="en-US" b="0" dirty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20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/>
                        <a:t>LFTs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AST,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↑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ALT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13336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70FDDF6-5990-3843-A418-A96F6312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Inflammatory indicators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68C5B-0380-C14C-B8F0-3246D13D7100}"/>
              </a:ext>
            </a:extLst>
          </p:cNvPr>
          <p:cNvSpPr txBox="1"/>
          <p:nvPr/>
        </p:nvSpPr>
        <p:spPr>
          <a:xfrm>
            <a:off x="839972" y="5784112"/>
            <a:ext cx="484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Also reports of raised troponin, CK and myoglobin</a:t>
            </a:r>
          </a:p>
        </p:txBody>
      </p:sp>
    </p:spTree>
    <p:extLst>
      <p:ext uri="{BB962C8B-B14F-4D97-AF65-F5344CB8AC3E}">
        <p14:creationId xmlns:p14="http://schemas.microsoft.com/office/powerpoint/2010/main" val="27172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6750-2934-D244-A71F-CCFAD485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management – largely supportive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0078B-E52B-AE43-B77D-6FD7D0B0A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/>
              <a:t>Oxygen</a:t>
            </a:r>
            <a:r>
              <a:rPr lang="en-US" sz="1800" dirty="0"/>
              <a:t>: aim for standard SpO2 targets (&gt;92-96%, 88-92% CO2 retainers) </a:t>
            </a:r>
          </a:p>
          <a:p>
            <a:pPr lvl="1"/>
            <a:r>
              <a:rPr lang="en-US" sz="1600" dirty="0"/>
              <a:t>High flow nasal cannula: wear a surgical mask</a:t>
            </a:r>
          </a:p>
          <a:p>
            <a:r>
              <a:rPr lang="en-US" sz="1800" b="1" dirty="0"/>
              <a:t>Fluids</a:t>
            </a:r>
            <a:r>
              <a:rPr lang="en-US" sz="1800" dirty="0"/>
              <a:t>: careful fluid balance</a:t>
            </a:r>
          </a:p>
          <a:p>
            <a:pPr lvl="1"/>
            <a:r>
              <a:rPr lang="en-GB" sz="1600" dirty="0"/>
              <a:t>Excessive fluid worsens hypoxemia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Avoid nebulized route of administration: IV or </a:t>
            </a:r>
            <a:r>
              <a:rPr lang="en-US" sz="1800" dirty="0" err="1"/>
              <a:t>inhaler+spacer</a:t>
            </a:r>
            <a:endParaRPr lang="en-US" sz="1800" dirty="0"/>
          </a:p>
          <a:p>
            <a:r>
              <a:rPr lang="en-US" sz="1800" b="1" dirty="0"/>
              <a:t>Monitors</a:t>
            </a:r>
            <a:r>
              <a:rPr lang="en-US" sz="1800" dirty="0"/>
              <a:t>: RR, O2, PaO2/FiO2</a:t>
            </a:r>
          </a:p>
          <a:p>
            <a:r>
              <a:rPr lang="en-US" sz="1800" dirty="0"/>
              <a:t>Consider (suspect secondary bacterial/fungal infection) empirical antibiotics/antifungals - </a:t>
            </a:r>
            <a:r>
              <a:rPr lang="en-US" sz="1800" b="1" dirty="0"/>
              <a:t>d/w ID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Factors for </a:t>
            </a:r>
            <a:r>
              <a:rPr lang="en-US" sz="1800" b="1" dirty="0"/>
              <a:t>poor prognosis</a:t>
            </a:r>
            <a:r>
              <a:rPr lang="en-US" sz="1800" dirty="0"/>
              <a:t>: Age, co-morbidities, high SOFA, D-dimer.</a:t>
            </a:r>
          </a:p>
          <a:p>
            <a:pPr lvl="0"/>
            <a:r>
              <a:rPr lang="en-GB" sz="1800" b="1" dirty="0"/>
              <a:t>Deterioration</a:t>
            </a:r>
            <a:r>
              <a:rPr lang="en-GB" sz="1800" dirty="0"/>
              <a:t>: call ID consultant, A&amp;E consultant, PART, or ICU consultant. </a:t>
            </a:r>
          </a:p>
          <a:p>
            <a:pPr lvl="1"/>
            <a:r>
              <a:rPr lang="en-GB" sz="2000" dirty="0"/>
              <a:t>Do </a:t>
            </a:r>
            <a:r>
              <a:rPr lang="en-GB" sz="2000" b="1" dirty="0"/>
              <a:t>not</a:t>
            </a:r>
            <a:r>
              <a:rPr lang="en-GB" sz="2000" dirty="0"/>
              <a:t> call the resuscitation team. Do </a:t>
            </a:r>
            <a:r>
              <a:rPr lang="en-GB" sz="2000" b="1" dirty="0"/>
              <a:t>not</a:t>
            </a:r>
            <a:r>
              <a:rPr lang="en-GB" sz="2000" dirty="0"/>
              <a:t> move the patient to resus.</a:t>
            </a:r>
          </a:p>
          <a:p>
            <a:pPr lvl="1"/>
            <a:r>
              <a:rPr lang="en-GB" sz="1600" dirty="0"/>
              <a:t>Likely intubate early better vs NIV; mechanical ventilation as for ARDS</a:t>
            </a:r>
          </a:p>
          <a:p>
            <a:r>
              <a:rPr lang="en-US" sz="1600" dirty="0"/>
              <a:t>For interest, other treatment proposed/trialed include:</a:t>
            </a:r>
          </a:p>
          <a:p>
            <a:pPr lvl="1"/>
            <a:r>
              <a:rPr lang="en-US" sz="1400" dirty="0"/>
              <a:t>Anti-</a:t>
            </a:r>
            <a:r>
              <a:rPr lang="en-US" sz="1400" dirty="0" err="1"/>
              <a:t>virals</a:t>
            </a:r>
            <a:r>
              <a:rPr lang="en-US" sz="1400" dirty="0"/>
              <a:t>: lopinavir/ritonavir/chloroquine -&gt; liver side effects</a:t>
            </a:r>
          </a:p>
          <a:p>
            <a:pPr lvl="1"/>
            <a:r>
              <a:rPr lang="en-US" sz="1400" dirty="0"/>
              <a:t>Cytokine cascade inhibition: </a:t>
            </a:r>
            <a:r>
              <a:rPr lang="en-US" sz="1400" dirty="0" err="1"/>
              <a:t>methylpred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874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02C3-4BEB-E841-B27F-2B5DAC924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AC58-2F94-3A40-B374-DF8E0C43A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5837" cy="4351338"/>
          </a:xfrm>
        </p:spPr>
        <p:txBody>
          <a:bodyPr>
            <a:normAutofit/>
          </a:bodyPr>
          <a:lstStyle/>
          <a:p>
            <a:r>
              <a:rPr lang="en-US" dirty="0"/>
              <a:t>Based on discharge standards elsewhere, likely involves:</a:t>
            </a:r>
          </a:p>
          <a:p>
            <a:pPr lvl="1"/>
            <a:r>
              <a:rPr lang="en-US" dirty="0"/>
              <a:t>Apyrexial &gt;3d</a:t>
            </a:r>
          </a:p>
          <a:p>
            <a:pPr lvl="1"/>
            <a:r>
              <a:rPr lang="en-US" dirty="0"/>
              <a:t>SpO2 &gt;93% w/o O2</a:t>
            </a:r>
          </a:p>
          <a:p>
            <a:pPr lvl="1"/>
            <a:r>
              <a:rPr lang="en-US" dirty="0"/>
              <a:t>NAT –</a:t>
            </a:r>
            <a:r>
              <a:rPr lang="en-US" dirty="0" err="1"/>
              <a:t>ve</a:t>
            </a:r>
            <a:r>
              <a:rPr lang="en-US" dirty="0"/>
              <a:t> x2 24hr apart (+/- -</a:t>
            </a:r>
            <a:r>
              <a:rPr lang="en-US" dirty="0" err="1"/>
              <a:t>ve</a:t>
            </a:r>
            <a:r>
              <a:rPr lang="en-US" dirty="0"/>
              <a:t> IgM and IgG 7d post symptoms) – exclude infection</a:t>
            </a:r>
          </a:p>
          <a:p>
            <a:pPr lvl="1"/>
            <a:r>
              <a:rPr lang="en-US" dirty="0"/>
              <a:t>Improved respiratory symptom and imaging</a:t>
            </a:r>
          </a:p>
          <a:p>
            <a:pPr lvl="1"/>
            <a:endParaRPr lang="en-US" dirty="0"/>
          </a:p>
          <a:p>
            <a:r>
              <a:rPr lang="en-US" dirty="0"/>
              <a:t>On discharge:</a:t>
            </a:r>
          </a:p>
          <a:p>
            <a:pPr lvl="1"/>
            <a:r>
              <a:rPr lang="en-US" dirty="0"/>
              <a:t>Home isolation for 2 weeks (+ advice on precautions) </a:t>
            </a:r>
          </a:p>
          <a:p>
            <a:pPr lvl="1"/>
            <a:r>
              <a:rPr lang="en-US" dirty="0"/>
              <a:t>Follow-up needed (ID to advise)</a:t>
            </a:r>
          </a:p>
        </p:txBody>
      </p:sp>
    </p:spTree>
    <p:extLst>
      <p:ext uri="{BB962C8B-B14F-4D97-AF65-F5344CB8AC3E}">
        <p14:creationId xmlns:p14="http://schemas.microsoft.com/office/powerpoint/2010/main" val="79755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0F03-B87A-F64A-BD4E-1ED501E2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7C7A-A2CF-2A47-9DDC-B1AF230E5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Global MediXchange for Combating COVID-19</a:t>
            </a:r>
            <a:endParaRPr lang="en-GB" dirty="0"/>
          </a:p>
          <a:p>
            <a:r>
              <a:rPr lang="en-US" dirty="0">
                <a:hlinkClick r:id="rId3"/>
              </a:rPr>
              <a:t>A Seattle Intensivist’s One pager on COVID-19 by Nick Mark</a:t>
            </a:r>
            <a:endParaRPr lang="en-US" dirty="0"/>
          </a:p>
          <a:p>
            <a:r>
              <a:rPr lang="en-US" dirty="0">
                <a:hlinkClick r:id="rId4"/>
              </a:rPr>
              <a:t>RFH COVID19 Operational Plan</a:t>
            </a:r>
            <a:endParaRPr lang="en-US" dirty="0"/>
          </a:p>
          <a:p>
            <a:r>
              <a:rPr lang="en-GB" dirty="0"/>
              <a:t>Zhou F </a:t>
            </a:r>
            <a:r>
              <a:rPr lang="en-GB" i="1" dirty="0"/>
              <a:t>et al</a:t>
            </a:r>
            <a:r>
              <a:rPr lang="en-GB" dirty="0"/>
              <a:t>. </a:t>
            </a:r>
            <a:r>
              <a:rPr lang="en-GB" dirty="0">
                <a:hlinkClick r:id="rId5"/>
              </a:rPr>
              <a:t>Clinical course and risk factors for mortality of adult inpatients with COVID-19 in Wuhan, China: a retrospective cohort study. </a:t>
            </a:r>
            <a:r>
              <a:rPr lang="en-GB" dirty="0"/>
              <a:t>Lancet. 2020 Mar 11.</a:t>
            </a:r>
            <a:br>
              <a:rPr lang="en-GB" dirty="0"/>
            </a:br>
            <a:r>
              <a:rPr lang="en-GB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49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829</Words>
  <Application>Microsoft Macintosh PowerPoint</Application>
  <PresentationFormat>Widescreen</PresentationFormat>
  <Paragraphs>145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COVID notes for RFH medics</vt:lpstr>
      <vt:lpstr>About COVID19</vt:lpstr>
      <vt:lpstr>RFH protocol for ?COVID</vt:lpstr>
      <vt:lpstr>Presentation</vt:lpstr>
      <vt:lpstr>Requesting at RFH</vt:lpstr>
      <vt:lpstr>Inflammatory indicators</vt:lpstr>
      <vt:lpstr>Initial management – largely supportive</vt:lpstr>
      <vt:lpstr>Improving patients</vt:lpstr>
      <vt:lpstr>Resources and references</vt:lpstr>
      <vt:lpstr>Additional slides</vt:lpstr>
      <vt:lpstr>Imaging</vt:lpstr>
      <vt:lpstr>Additional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notes for RFH medics</dc:title>
  <dc:creator>Ben Sun</dc:creator>
  <cp:lastModifiedBy>Ben Sun</cp:lastModifiedBy>
  <cp:revision>1</cp:revision>
  <dcterms:created xsi:type="dcterms:W3CDTF">2020-03-19T15:08:19Z</dcterms:created>
  <dcterms:modified xsi:type="dcterms:W3CDTF">2020-03-19T15:09:35Z</dcterms:modified>
</cp:coreProperties>
</file>